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5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7" r:id="rId20"/>
    <p:sldId id="274" r:id="rId21"/>
    <p:sldId id="275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>
        <p:scale>
          <a:sx n="128" d="100"/>
          <a:sy n="128" d="100"/>
        </p:scale>
        <p:origin x="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99FFD-C12D-B6F6-EEE4-88FC3850C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9ADB5DE-806E-303B-0E66-AD25922F3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E3B4FD-0D66-142E-EECF-D2C028AB2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40C8E65-3080-E59E-B526-6AF8DEEC8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462078A-01E1-BFA9-4C41-676194C4E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260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955924-F032-E4D3-2300-4BFCAB924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FDBF742-BE31-C2FA-F809-8BD8DCFAF3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803958C-1794-9B84-E3CE-E646F7074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51B87B-B9D5-EDCB-F981-3D4175DF80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FA1FAF-FE7F-01D9-905F-E2F13AC61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0483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5EA60AD-7576-2704-5943-4C84E9E980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8DCE336-F7DC-8150-B2AC-081F190663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DBAFA8A-29BF-1F39-F38B-82029F33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01FB360-FA63-705D-0631-A6632DD1E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89D9CB-2301-487C-C7A2-4B15EF97F2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8594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4509E-93DA-5B38-3447-AA150B005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9FA264-4E74-86E8-D369-A73F1D548A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E0964F-6E5A-7348-93D9-6C8C30B7A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CC30C8-E448-4589-B35C-78D72C3A8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6FF0C7-AAED-0744-7D72-12C0BF69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455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19D2E-E104-D520-9C62-E8430F80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9925091-A139-EF30-3362-8CA1BD247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DD87323-D566-89F1-9894-34B134191A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353E89F-906F-ED22-F88B-83B28501D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E7985B5-9A79-174E-4DC7-7861920E6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839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1A2C5D-78E9-9B5F-10B0-4B785AFE7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ADCA56-544C-AD79-C74B-1148128BA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35D9271-ECCA-A0F4-26EA-3E8D18AFB6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45F0C63-CD99-71D4-6515-F990F7FC6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F77BFE4-6B5F-77FB-15FC-03E145DB2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18E301-C16A-6694-B7F7-E1BF7F27C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1988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D1CF27-3C33-B54C-5707-A32F08313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01B0D0F-3EB5-7078-4941-54244FCE90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AAEE366-A2CE-62E8-5A30-8AEC77D9E7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343C060-2596-BEAB-45FA-94E62531EC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CE9E87CA-FF01-4282-AA54-8F9906CC2E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16D41DB-A712-6A98-E541-27360C577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AFF9D50-0356-7032-0381-E47E2B683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52E053E-2A29-0905-F4D2-36E774FB4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1798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16824-8CE2-1475-F5DB-4F1B0D84B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9E27D82-2D9F-4F72-24A7-F762424B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3550A31-2E14-1EA9-D126-EE4ABBD2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3D49585-8804-B087-A9FF-2B41E87E4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63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FC63605-18E5-4DB5-2C58-1A3C803EB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18AE35C-D213-0AC7-720C-29B08E7AB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A822D3B-BCAF-BFE4-1F93-B0B7CE3F6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5988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A9AB8-E361-64A9-42FA-2D7DA5971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80A7C5-446D-3D0B-E3DD-2BCE8AEAA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6C7613B-B326-CCE3-60CD-FD36B21E63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2A88FC-520A-5B80-A4A9-DF22CFC08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C25BA79-F6DA-2F7A-5354-319A4B69A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EE95D53-FC75-89CD-15F9-0B438585D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283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9F3BEC-4A1E-0ECE-604D-406A528CF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42A1E95-69FC-C91B-F608-11B5FDC9E4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5267416-75E6-EA5B-3BB3-8E2E166FC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C8F82B1-C100-99AC-3A7B-A04530802A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9AA49D4-1CF4-C9AB-3453-6B0BCD745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2E1911-C6B1-8879-F3AD-56EF4EFC3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1130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355C0AA-C30F-6CA9-FECB-95C9FE3E6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542B3C2-B580-ABCD-6C1A-093D2E908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F604E29-A250-5736-7839-3F9A15237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9EF98-BF42-467A-918E-FD2F0462E04C}" type="datetimeFigureOut">
              <a:rPr lang="pt-BR" smtClean="0"/>
              <a:t>15/09/2022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40868C-1BEE-8735-12BC-7363779677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AD9565C-2273-09E7-1AA1-ABBAF4D9CE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2054C5-4075-465D-9E4D-BC5B953B8252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950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ubtítulo 2">
            <a:extLst>
              <a:ext uri="{FF2B5EF4-FFF2-40B4-BE49-F238E27FC236}">
                <a16:creationId xmlns:a16="http://schemas.microsoft.com/office/drawing/2014/main" id="{8CAB4C76-52B1-8CB8-2D51-96C7A0B8E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Projeto Principal</a:t>
            </a:r>
          </a:p>
          <a:p>
            <a:r>
              <a:rPr lang="en-US" dirty="0"/>
              <a:t>AGORA - A Geospatial Open collaborative Architecture for Building Resilience against Disasters and Extreme Events</a:t>
            </a:r>
            <a:endParaRPr lang="pt-BR" dirty="0"/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2941E411-E240-4708-1DE7-8079F259AADB}"/>
              </a:ext>
            </a:extLst>
          </p:cNvPr>
          <p:cNvSpPr txBox="1">
            <a:spLocks/>
          </p:cNvSpPr>
          <p:nvPr/>
        </p:nvSpPr>
        <p:spPr>
          <a:xfrm>
            <a:off x="7160078" y="2506435"/>
            <a:ext cx="4166507" cy="37963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 </a:t>
            </a:r>
            <a:r>
              <a:rPr lang="pt-BR" dirty="0">
                <a:solidFill>
                  <a:schemeClr val="bg1"/>
                </a:solidFill>
                <a:highlight>
                  <a:srgbClr val="FF0000"/>
                </a:highlight>
              </a:rPr>
              <a:t>AGORA</a:t>
            </a:r>
            <a:r>
              <a:rPr lang="pt-BR" dirty="0"/>
              <a:t> combina um conjunto de dados heterogêneos que são fornecidos por sensores, voluntários e agências oficiais, e desenvolve mecanismos</a:t>
            </a:r>
          </a:p>
          <a:p>
            <a:endParaRPr lang="pt-BR" dirty="0"/>
          </a:p>
          <a:p>
            <a:r>
              <a:rPr lang="pt-BR" dirty="0"/>
              <a:t>(1) Aquisição</a:t>
            </a:r>
          </a:p>
          <a:p>
            <a:r>
              <a:rPr lang="pt-BR" dirty="0"/>
              <a:t>(2) Integração</a:t>
            </a:r>
          </a:p>
          <a:p>
            <a:r>
              <a:rPr lang="pt-BR" dirty="0"/>
              <a:t>(3) Aplicação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E941C480-184D-9303-7FE1-1229E35E2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415" y="1518660"/>
            <a:ext cx="5761148" cy="4546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36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Etapas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0967DDAE-DD3C-0E67-4388-1D0CA401290F}"/>
              </a:ext>
            </a:extLst>
          </p:cNvPr>
          <p:cNvSpPr txBox="1">
            <a:spLocks/>
          </p:cNvSpPr>
          <p:nvPr/>
        </p:nvSpPr>
        <p:spPr>
          <a:xfrm>
            <a:off x="1523999" y="1049904"/>
            <a:ext cx="9358993" cy="5163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Revisão da literatura existente sobre o uso de VGI e SDSS para gestão de desastres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Definição de uma arquitetura conceitual para integração de fontes de dados heterogêneas e suporte à tomada de decisão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Definição de um framework baseado em modelo para descrever a conexão entre a tomada de decisão e as fontes de dados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Desenvolvimento de princípios de projeto para SDSS de ambientes dinâmicos com fontes de dados </a:t>
            </a:r>
            <a:r>
              <a:rPr lang="pt-BR" dirty="0" err="1"/>
              <a:t>geoespaciais</a:t>
            </a:r>
            <a:r>
              <a:rPr lang="pt-BR" dirty="0"/>
              <a:t> heterogêneas</a:t>
            </a:r>
          </a:p>
        </p:txBody>
      </p:sp>
    </p:spTree>
    <p:extLst>
      <p:ext uri="{BB962C8B-B14F-4D97-AF65-F5344CB8AC3E}">
        <p14:creationId xmlns:p14="http://schemas.microsoft.com/office/powerpoint/2010/main" val="1877957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Etapas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55771AA-B909-EB37-8E8C-0CD03254F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518106" y="-1068242"/>
            <a:ext cx="5739492" cy="914643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2845AD7-7DA7-0DFC-846E-0C1172DA7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93" y="3064086"/>
            <a:ext cx="4378838" cy="101983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60CE064-39F9-D07C-008B-18C60D9740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7071" y="3228957"/>
            <a:ext cx="4279454" cy="690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23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4 - UMA ARQUITETURA CONCEITUAL QUE INTEGRA DADOS HETEROGÊNEOS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BD9939F-960E-AFE7-00D3-9061D8ED31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203" y="1268399"/>
            <a:ext cx="9587593" cy="487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270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6363" y="1515986"/>
            <a:ext cx="9144000" cy="1655762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4 - UMA ARQUITETURA CONCEITUAL QUE INTEGRA DADOS HETEROGÊNEOS</a:t>
            </a:r>
          </a:p>
          <a:p>
            <a:endParaRPr lang="pt-BR" dirty="0"/>
          </a:p>
          <a:p>
            <a:r>
              <a:rPr lang="pt-BR" dirty="0"/>
              <a:t>Dados Heterogêneos de origem RSSF e VGI</a:t>
            </a:r>
          </a:p>
          <a:p>
            <a:r>
              <a:rPr lang="pt-BR" dirty="0"/>
              <a:t>VGI – Dados de </a:t>
            </a:r>
            <a:r>
              <a:rPr lang="pt-BR" dirty="0" err="1"/>
              <a:t>cidadães</a:t>
            </a:r>
            <a:r>
              <a:rPr lang="pt-BR" dirty="0"/>
              <a:t>.</a:t>
            </a:r>
          </a:p>
          <a:p>
            <a:r>
              <a:rPr lang="pt-BR" dirty="0"/>
              <a:t>RSSF – Integrados fornecidos pelos sensores in situ</a:t>
            </a:r>
          </a:p>
        </p:txBody>
      </p:sp>
    </p:spTree>
    <p:extLst>
      <p:ext uri="{BB962C8B-B14F-4D97-AF65-F5344CB8AC3E}">
        <p14:creationId xmlns:p14="http://schemas.microsoft.com/office/powerpoint/2010/main" val="15932559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4 - UMA ARQUITETURA CONCEITUAL QUE INTEGRA DADOS HETEROGÊNEOS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2A6E2904-CD55-AF50-7005-5F1FBE21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822"/>
            <a:ext cx="12192000" cy="470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433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Identificação do problema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EAB86E8-8426-FEF9-1DC8-F594367627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934" y="831203"/>
            <a:ext cx="9144000" cy="5914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5841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Objetivo da solução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F1375B3-42B0-BEF5-AEC2-2859A7DAF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1030" y="896998"/>
            <a:ext cx="9944298" cy="506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8162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Projeto e desenvolvimento, criação de artefato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49FE55E6-6CD0-0EE3-BD60-92AB376081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047" y="790269"/>
            <a:ext cx="9144001" cy="238293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6E6C0CD0-988E-A865-137E-2237754D1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35769"/>
            <a:ext cx="2751634" cy="3956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867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Demonstração usar o artefato para resolver o problema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97DC6BB-7AB5-B25F-FE7E-5B7E078A5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707" y="1296890"/>
            <a:ext cx="5983863" cy="499469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D8ACDF6F-2753-18BF-5CF0-1583E6258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9734" y="629729"/>
            <a:ext cx="5024504" cy="508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106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Demonstração usar o artefato para resolver o problema (DSR)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205AC1D-F710-605F-8B3A-80F1CEA0AC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996" y="702116"/>
            <a:ext cx="7344800" cy="3124636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E23050E-B845-780E-A41A-2C5D50FF7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96" y="4031603"/>
            <a:ext cx="6106377" cy="2400635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E13DCE7-9D4F-61EF-CBB5-4828F56F5D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3499" y="1231812"/>
            <a:ext cx="4041505" cy="279979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FB9F60D0-2F3F-4F78-D042-00A73BEB37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8337" y="4192438"/>
            <a:ext cx="3409346" cy="230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6048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30226F07-CA08-49FB-F950-4785441B5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782" y="1218051"/>
            <a:ext cx="8338435" cy="4421898"/>
          </a:xfrm>
          <a:prstGeom prst="rect">
            <a:avLst/>
          </a:prstGeom>
        </p:spPr>
      </p:pic>
      <p:sp>
        <p:nvSpPr>
          <p:cNvPr id="2" name="Subtítulo 2">
            <a:extLst>
              <a:ext uri="{FF2B5EF4-FFF2-40B4-BE49-F238E27FC236}">
                <a16:creationId xmlns:a16="http://schemas.microsoft.com/office/drawing/2014/main" id="{AC0936FD-0627-7C19-9902-B67C1F15CB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Abordagem geral</a:t>
            </a:r>
          </a:p>
        </p:txBody>
      </p:sp>
    </p:spTree>
    <p:extLst>
      <p:ext uri="{BB962C8B-B14F-4D97-AF65-F5344CB8AC3E}">
        <p14:creationId xmlns:p14="http://schemas.microsoft.com/office/powerpoint/2010/main" val="2354143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Avaliação, avaliar a eficiência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EC2C35A-18E2-3D61-43A3-56A08BF9D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178" y="694943"/>
            <a:ext cx="8735644" cy="5468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6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4 – Comunicação, publicação de artigos (DSR)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339288E-CC03-F633-8318-FF0B6D9E0E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4014"/>
            <a:ext cx="11993649" cy="23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50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21EEA-2FDE-9A4C-16B4-5FE714129B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E1C2DCD-275C-8D19-9B6B-E407CF039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pt-BR" dirty="0"/>
              <a:t>Neste projeto, a gestão de desastres foi tomada como um cenário representativo de tomada de decisão com big data</a:t>
            </a:r>
          </a:p>
          <a:p>
            <a:endParaRPr lang="pt-BR" dirty="0"/>
          </a:p>
          <a:p>
            <a:r>
              <a:rPr lang="pt-BR" dirty="0"/>
              <a:t>No Brasil no período 1991-2012, o número de desastres cresceu de 773 para quase 4.000 por ano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4D87C57-04D5-792A-80BB-A4B5611FE2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944" y="1877786"/>
            <a:ext cx="10450383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71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21EEA-2FDE-9A4C-16B4-5FE714129B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F593923-A47D-82EF-B53A-83283A840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55" y="1279990"/>
            <a:ext cx="11212490" cy="4782217"/>
          </a:xfrm>
          <a:prstGeom prst="rect">
            <a:avLst/>
          </a:pr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Fontes de Dados VGI</a:t>
            </a:r>
          </a:p>
        </p:txBody>
      </p:sp>
    </p:spTree>
    <p:extLst>
      <p:ext uri="{BB962C8B-B14F-4D97-AF65-F5344CB8AC3E}">
        <p14:creationId xmlns:p14="http://schemas.microsoft.com/office/powerpoint/2010/main" val="2078612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321EEA-2FDE-9A4C-16B4-5FE714129B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F593923-A47D-82EF-B53A-83283A840A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755" y="1279990"/>
            <a:ext cx="11212490" cy="4782217"/>
          </a:xfrm>
          <a:prstGeom prst="rect">
            <a:avLst/>
          </a:prstGeom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Finamento dos Dados VTC</a:t>
            </a:r>
          </a:p>
        </p:txBody>
      </p:sp>
    </p:spTree>
    <p:extLst>
      <p:ext uri="{BB962C8B-B14F-4D97-AF65-F5344CB8AC3E}">
        <p14:creationId xmlns:p14="http://schemas.microsoft.com/office/powerpoint/2010/main" val="762696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Literatura para integração de dados fontes x tomadores de decisão.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06BFF10-B764-5F6E-7C87-E3622A83F1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9" y="1809405"/>
            <a:ext cx="6016461" cy="476013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6D20C502-3A21-3CBA-B723-C3DD70CAC6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8670" y="751115"/>
            <a:ext cx="7103055" cy="2472631"/>
          </a:xfrm>
          <a:prstGeom prst="rect">
            <a:avLst/>
          </a:prstGeom>
        </p:spPr>
      </p:pic>
      <p:sp>
        <p:nvSpPr>
          <p:cNvPr id="9" name="Subtítulo 2">
            <a:extLst>
              <a:ext uri="{FF2B5EF4-FFF2-40B4-BE49-F238E27FC236}">
                <a16:creationId xmlns:a16="http://schemas.microsoft.com/office/drawing/2014/main" id="{F642D34F-5CE3-D156-EB42-E99F74A36B5D}"/>
              </a:ext>
            </a:extLst>
          </p:cNvPr>
          <p:cNvSpPr txBox="1">
            <a:spLocks/>
          </p:cNvSpPr>
          <p:nvPr/>
        </p:nvSpPr>
        <p:spPr>
          <a:xfrm>
            <a:off x="6466114" y="4096912"/>
            <a:ext cx="5138058" cy="24726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Com aumento do monitoramento de risco, e tomada de decisão espera-se que estes, por sua vez, aumentem o volume e a heterogeneidade dos dados disponíveis</a:t>
            </a:r>
          </a:p>
        </p:txBody>
      </p:sp>
    </p:spTree>
    <p:extLst>
      <p:ext uri="{BB962C8B-B14F-4D97-AF65-F5344CB8AC3E}">
        <p14:creationId xmlns:p14="http://schemas.microsoft.com/office/powerpoint/2010/main" val="248418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Centro de alertas Brasil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DF8D47D-1E82-125F-03B1-575E89D94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862" y="1126313"/>
            <a:ext cx="8602275" cy="5144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808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Problemas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0967DDAE-DD3C-0E67-4388-1D0CA401290F}"/>
              </a:ext>
            </a:extLst>
          </p:cNvPr>
          <p:cNvSpPr txBox="1">
            <a:spLocks/>
          </p:cNvSpPr>
          <p:nvPr/>
        </p:nvSpPr>
        <p:spPr>
          <a:xfrm>
            <a:off x="1524000" y="104990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A visualização e integração de fontes heterogêneas de big data </a:t>
            </a:r>
            <a:r>
              <a:rPr lang="pt-BR" dirty="0" err="1"/>
              <a:t>geoespacial</a:t>
            </a:r>
            <a:r>
              <a:rPr lang="pt-BR" dirty="0"/>
              <a:t> para apoiar a tomada de decisão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A compreensão das necessidades de informação dos tomadores de decisão e sua conexão com as fontes de dados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6B1BE89-0BB0-05C0-B36D-8F534C85B10F}"/>
              </a:ext>
            </a:extLst>
          </p:cNvPr>
          <p:cNvSpPr txBox="1">
            <a:spLocks/>
          </p:cNvSpPr>
          <p:nvPr/>
        </p:nvSpPr>
        <p:spPr>
          <a:xfrm>
            <a:off x="1524000" y="393291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Como a integração de fontes de dados heterogêneas pode contribuir para a melhoria da tomada de decisão? 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2B172EAF-12AD-9A2F-A722-AFC3DF63A218}"/>
              </a:ext>
            </a:extLst>
          </p:cNvPr>
          <p:cNvSpPr txBox="1">
            <a:spLocks/>
          </p:cNvSpPr>
          <p:nvPr/>
        </p:nvSpPr>
        <p:spPr>
          <a:xfrm>
            <a:off x="1524000" y="3105037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Objetivo da Tese</a:t>
            </a:r>
          </a:p>
        </p:txBody>
      </p:sp>
    </p:spTree>
    <p:extLst>
      <p:ext uri="{BB962C8B-B14F-4D97-AF65-F5344CB8AC3E}">
        <p14:creationId xmlns:p14="http://schemas.microsoft.com/office/powerpoint/2010/main" val="2792070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ítulo 2">
            <a:extLst>
              <a:ext uri="{FF2B5EF4-FFF2-40B4-BE49-F238E27FC236}">
                <a16:creationId xmlns:a16="http://schemas.microsoft.com/office/drawing/2014/main" id="{CCC78E99-F3FC-0388-7393-27C0856F0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2024"/>
            <a:ext cx="9144000" cy="1655762"/>
          </a:xfrm>
        </p:spPr>
        <p:txBody>
          <a:bodyPr>
            <a:normAutofit/>
          </a:bodyPr>
          <a:lstStyle/>
          <a:p>
            <a:r>
              <a:rPr lang="pt-BR" dirty="0"/>
              <a:t>Problemas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0967DDAE-DD3C-0E67-4388-1D0CA401290F}"/>
              </a:ext>
            </a:extLst>
          </p:cNvPr>
          <p:cNvSpPr txBox="1">
            <a:spLocks/>
          </p:cNvSpPr>
          <p:nvPr/>
        </p:nvSpPr>
        <p:spPr>
          <a:xfrm>
            <a:off x="1524000" y="104990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A visualização e integração de fontes heterogêneas de big data </a:t>
            </a:r>
            <a:r>
              <a:rPr lang="pt-BR" dirty="0" err="1"/>
              <a:t>geoespacial</a:t>
            </a:r>
            <a:r>
              <a:rPr lang="pt-BR" dirty="0"/>
              <a:t> para apoiar a tomada de decisão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A compreensão das necessidades de informação dos tomadores de decisão e sua conexão com as fontes de dados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36B1BE89-0BB0-05C0-B36D-8F534C85B10F}"/>
              </a:ext>
            </a:extLst>
          </p:cNvPr>
          <p:cNvSpPr txBox="1">
            <a:spLocks/>
          </p:cNvSpPr>
          <p:nvPr/>
        </p:nvSpPr>
        <p:spPr>
          <a:xfrm>
            <a:off x="1524000" y="393291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Atender a pergunta: Como a integração de fontes de dados heterogêneas pode contribuir para a melhoria da tomada de decisão?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t-BR" dirty="0"/>
              <a:t>Objetivo arquiteturas de software para lidar com as idiossincrasias na coleta, combinação, compartilhamento e visualização de dados. Isso compreende a compreensão não apenas dos requisitos do sistema e os requisitos do </a:t>
            </a:r>
            <a:r>
              <a:rPr lang="pt-BR" dirty="0" err="1"/>
              <a:t>usuáriomas</a:t>
            </a:r>
            <a:r>
              <a:rPr lang="pt-BR" dirty="0"/>
              <a:t> também de como os sistemas de apoio à decisão devem ser projetados para apoiar efetivamente a tomada de decisões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2B172EAF-12AD-9A2F-A722-AFC3DF63A218}"/>
              </a:ext>
            </a:extLst>
          </p:cNvPr>
          <p:cNvSpPr txBox="1">
            <a:spLocks/>
          </p:cNvSpPr>
          <p:nvPr/>
        </p:nvSpPr>
        <p:spPr>
          <a:xfrm>
            <a:off x="1524000" y="3105037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Objetivo da Tese</a:t>
            </a:r>
          </a:p>
        </p:txBody>
      </p:sp>
    </p:spTree>
    <p:extLst>
      <p:ext uri="{BB962C8B-B14F-4D97-AF65-F5344CB8AC3E}">
        <p14:creationId xmlns:p14="http://schemas.microsoft.com/office/powerpoint/2010/main" val="2610355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518</TotalTime>
  <Words>508</Words>
  <Application>Microsoft Macintosh PowerPoint</Application>
  <PresentationFormat>Widescreen</PresentationFormat>
  <Paragraphs>48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Monteiro do Nascimento - Compasso</dc:creator>
  <cp:lastModifiedBy>Microsoft Office User</cp:lastModifiedBy>
  <cp:revision>9</cp:revision>
  <dcterms:created xsi:type="dcterms:W3CDTF">2022-09-15T14:21:26Z</dcterms:created>
  <dcterms:modified xsi:type="dcterms:W3CDTF">2022-09-15T23:26:33Z</dcterms:modified>
</cp:coreProperties>
</file>

<file path=docProps/thumbnail.jpeg>
</file>